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a3e13ac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a3e13a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424aa6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424aa6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bdac27e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bdac27e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dac27e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dac27e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RProjects as a</a:t>
            </a:r>
            <a:r>
              <a:rPr lang="en"/>
              <a:t> shortcut to Rstudio that when clicked opens up an Rstudio window with the working directory already set to the folder the RProject shortcut is 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adf8b2e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adf8b2e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aa0d7396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aa0d7396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clara i can copy her code and all folders, and then run it perfectly fine on my research share drive folders because nothing relies on her folders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getwd()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reading in csvs and saving a plot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aa0d7396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aa0d7396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clara i can copy her code and all folders, and then run it perfectly fine on my research share drive folders because nothing relies on her folders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a0d7396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a0d7396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adf8b2e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adf8b2e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adf8b2e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adf8b2e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idyverse.org/articles/2017/12/workflow-vs-script/" TargetMode="External"/><Relationship Id="rId4" Type="http://schemas.openxmlformats.org/officeDocument/2006/relationships/hyperlink" Target="https://github.com/jennybc/here_here/blob/master/README.md" TargetMode="External"/><Relationship Id="rId5" Type="http://schemas.openxmlformats.org/officeDocument/2006/relationships/hyperlink" Target="https://malco.io/2018/11/05/why-should-i-use-the-here-package/" TargetMode="External"/><Relationship Id="rId6" Type="http://schemas.openxmlformats.org/officeDocument/2006/relationships/hyperlink" Target="https://github.com/hoffmakl/Rproj-here-tutori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jennybc/here_here#the-fine-prin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60" l="4534" r="12711" t="-2260"/>
          <a:stretch/>
        </p:blipFill>
        <p:spPr>
          <a:xfrm>
            <a:off x="5403425" y="3200900"/>
            <a:ext cx="1855125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97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  <a:latin typeface="Roboto"/>
                <a:ea typeface="Roboto"/>
                <a:cs typeface="Roboto"/>
                <a:sym typeface="Roboto"/>
              </a:rPr>
              <a:t>How to Fireproof Your Computer from Jenny Bryan</a:t>
            </a:r>
            <a:endParaRPr>
              <a:solidFill>
                <a:srgbClr val="B31B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77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72925" y="3294400"/>
            <a:ext cx="37305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Kat Hoffman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R-Ladies NYC Lightning Talk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June 19, 2019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98750" y="2354900"/>
            <a:ext cx="81465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87722"/>
                </a:solidFill>
                <a:latin typeface="Roboto"/>
                <a:ea typeface="Roboto"/>
                <a:cs typeface="Roboto"/>
                <a:sym typeface="Roboto"/>
              </a:rPr>
              <a:t>Using R Projects and </a:t>
            </a:r>
            <a:r>
              <a:rPr b="1" lang="en" sz="3000">
                <a:solidFill>
                  <a:srgbClr val="E87722"/>
                </a:solidFill>
                <a:latin typeface="Courier New"/>
                <a:ea typeface="Courier New"/>
                <a:cs typeface="Courier New"/>
                <a:sym typeface="Courier New"/>
              </a:rPr>
              <a:t>here::here()</a:t>
            </a:r>
            <a:endParaRPr b="1" sz="3000">
              <a:solidFill>
                <a:srgbClr val="E8772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18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Resources</a:t>
            </a:r>
            <a:endParaRPr>
              <a:solidFill>
                <a:srgbClr val="B31B1B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2500775"/>
            <a:ext cx="83958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b="1" lang="en" sz="1800">
                <a:solidFill>
                  <a:srgbClr val="E87722"/>
                </a:solidFill>
              </a:rPr>
              <a:t>Jenny Bryan’s Project-Oriented workflow tutorial: </a:t>
            </a:r>
            <a:r>
              <a:rPr lang="en" sz="1800">
                <a:solidFill>
                  <a:srgbClr val="E87722"/>
                </a:solidFill>
                <a:uFill>
                  <a:noFill/>
                </a:uFill>
                <a:hlinkClick r:id="rId3"/>
              </a:rPr>
              <a:t>https://www.tidyverse.org/articles/2017/12/workflow-vs-script/</a:t>
            </a:r>
            <a:endParaRPr sz="1800">
              <a:solidFill>
                <a:srgbClr val="E8772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b="1" lang="en" sz="1800">
                <a:solidFill>
                  <a:srgbClr val="E87722"/>
                </a:solidFill>
              </a:rPr>
              <a:t>Jenny Bryan’s here::here() explanation: </a:t>
            </a:r>
            <a:r>
              <a:rPr lang="en" sz="1800">
                <a:solidFill>
                  <a:srgbClr val="E87722"/>
                </a:solidFill>
                <a:uFill>
                  <a:noFill/>
                </a:uFill>
                <a:hlinkClick r:id="rId4"/>
              </a:rPr>
              <a:t>https://github.com/jennybc/here_here/blob/master/README.md</a:t>
            </a:r>
            <a:endParaRPr sz="1800">
              <a:solidFill>
                <a:srgbClr val="E8772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●"/>
            </a:pPr>
            <a:r>
              <a:rPr b="1" lang="en" sz="1800">
                <a:solidFill>
                  <a:srgbClr val="E87722"/>
                </a:solidFill>
              </a:rPr>
              <a:t>Malcolm Barrett on why you should use here() in addition to RProjects:</a:t>
            </a:r>
            <a:r>
              <a:rPr lang="en" sz="1800">
                <a:solidFill>
                  <a:srgbClr val="E87722"/>
                </a:solidFill>
              </a:rPr>
              <a:t> </a:t>
            </a:r>
            <a:r>
              <a:rPr lang="en" sz="1800">
                <a:solidFill>
                  <a:srgbClr val="E87722"/>
                </a:solidFill>
                <a:uFill>
                  <a:noFill/>
                </a:uFill>
                <a:hlinkClick r:id="rId5"/>
              </a:rPr>
              <a:t>https://malco.io/2018/11/05/why-should-i-use-the-here-package/</a:t>
            </a:r>
            <a:endParaRPr sz="1800">
              <a:solidFill>
                <a:srgbClr val="E87722"/>
              </a:solidFill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270125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Practice</a:t>
            </a:r>
            <a:endParaRPr>
              <a:solidFill>
                <a:srgbClr val="B31B1B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46325" y="1028675"/>
            <a:ext cx="751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87722"/>
              </a:buClr>
              <a:buSzPts val="1800"/>
              <a:buChar char="➔"/>
            </a:pPr>
            <a:r>
              <a:rPr b="1" lang="en" sz="1800">
                <a:solidFill>
                  <a:srgbClr val="E87722"/>
                </a:solidFill>
              </a:rPr>
              <a:t>Interactive codes to try </a:t>
            </a:r>
            <a:r>
              <a:rPr lang="en" sz="1800">
                <a:solidFill>
                  <a:srgbClr val="E87722"/>
                </a:solidFill>
                <a:uFill>
                  <a:noFill/>
                </a:uFill>
                <a:hlinkClick r:id="rId6"/>
              </a:rPr>
              <a:t>https://github.com/hoffmakl/Rproj-here-tutorial</a:t>
            </a:r>
            <a:endParaRPr sz="1800">
              <a:solidFill>
                <a:srgbClr val="E877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5875" y="1433925"/>
            <a:ext cx="898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“</a:t>
            </a:r>
            <a:r>
              <a:rPr lang="en" sz="2400">
                <a:highlight>
                  <a:schemeClr val="lt1"/>
                </a:highlight>
              </a:rPr>
              <a:t>If the first line of your #rstats script is         </a:t>
            </a:r>
            <a:r>
              <a:rPr lang="en" sz="24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setwd("C:\Users\jenny\path\that\only\I\have")</a:t>
            </a:r>
            <a:r>
              <a:rPr lang="en" sz="2400">
                <a:highlight>
                  <a:schemeClr val="lt1"/>
                </a:highlight>
              </a:rPr>
              <a:t>,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I will come into your lab and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SET YOUR COMPUTER ON FIRE.”</a:t>
            </a:r>
            <a:endParaRPr sz="2400">
              <a:highlight>
                <a:schemeClr val="lt1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-Jenny Bryan 					</a:t>
            </a:r>
            <a:endParaRPr sz="2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571750"/>
            <a:ext cx="192405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37750" y="852025"/>
            <a:ext cx="77724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 </a:t>
            </a:r>
            <a:r>
              <a:rPr lang="en" sz="3600"/>
              <a:t>Project: a shortcut to open RStudio and work on an individual project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575" y="124950"/>
            <a:ext cx="2867999" cy="2148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25" y="124950"/>
            <a:ext cx="3224901" cy="2148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5">
            <a:alphaModFix/>
          </a:blip>
          <a:srcRect b="0" l="34249" r="0" t="26356"/>
          <a:stretch/>
        </p:blipFill>
        <p:spPr>
          <a:xfrm>
            <a:off x="137425" y="2496200"/>
            <a:ext cx="3224900" cy="22976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6"/>
          <p:cNvSpPr/>
          <p:nvPr/>
        </p:nvSpPr>
        <p:spPr>
          <a:xfrm>
            <a:off x="2112050" y="4496025"/>
            <a:ext cx="624300" cy="346800"/>
          </a:xfrm>
          <a:prstGeom prst="ellipse">
            <a:avLst/>
          </a:prstGeom>
          <a:noFill/>
          <a:ln cap="flat" cmpd="sng" w="19050">
            <a:solidFill>
              <a:srgbClr val="B3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904500" y="3345875"/>
            <a:ext cx="32109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open Rstudio window with working directory in this folder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L</a:t>
            </a:r>
            <a:r>
              <a:rPr lang="en">
                <a:solidFill>
                  <a:srgbClr val="B31B1B"/>
                </a:solidFill>
              </a:rPr>
              <a:t>et’s test our new R Project out...</a:t>
            </a:r>
            <a:endParaRPr>
              <a:solidFill>
                <a:srgbClr val="B31B1B"/>
              </a:solidFill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3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Check out your working directory with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getwd()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Make a plot and save it, then try saving it in an “Output” folder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Move the entire folder containing your R Project to a new location and try again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121" y="1274650"/>
            <a:ext cx="4843179" cy="3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RProjects are </a:t>
            </a:r>
            <a:r>
              <a:rPr i="1" lang="en">
                <a:solidFill>
                  <a:srgbClr val="B31B1B"/>
                </a:solidFill>
              </a:rPr>
              <a:t>so cool</a:t>
            </a:r>
            <a:endParaRPr i="1">
              <a:solidFill>
                <a:srgbClr val="B31B1B"/>
              </a:solidFill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59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Version control with Git by automatically starting a Git repository when you make a new R Project - SCREENSHOT OF GIT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Set</a:t>
            </a:r>
            <a:r>
              <a:rPr lang="en" sz="1800">
                <a:solidFill>
                  <a:schemeClr val="dk1"/>
                </a:solidFill>
              </a:rPr>
              <a:t> Project-specific options (like never save R history)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packrat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to keep track of which package versions you are using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11700" y="4063225"/>
            <a:ext cx="813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E87722"/>
                </a:solidFill>
              </a:rPr>
              <a:t>How could projects possibly get any better?</a:t>
            </a:r>
            <a:endParaRPr i="1" sz="2400">
              <a:solidFill>
                <a:srgbClr val="E87722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23" y="913525"/>
            <a:ext cx="3340448" cy="31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900" y="36699"/>
            <a:ext cx="5895474" cy="5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315200" y="1643800"/>
            <a:ext cx="1774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Animation by Allison Horst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@allison_horst</a:t>
            </a:r>
            <a:endParaRPr i="1"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-11600" y="1392525"/>
            <a:ext cx="22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The </a:t>
            </a:r>
            <a:r>
              <a:rPr b="1" lang="en">
                <a:solidFill>
                  <a:srgbClr val="B31B1B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r>
              <a:rPr lang="en">
                <a:solidFill>
                  <a:srgbClr val="B31B1B"/>
                </a:solidFill>
              </a:rPr>
              <a:t> package!</a:t>
            </a:r>
            <a:endParaRPr>
              <a:solidFill>
                <a:srgbClr val="B31B1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1B1B"/>
                </a:solidFill>
              </a:rPr>
              <a:t>What the heck is the </a:t>
            </a:r>
            <a:r>
              <a:rPr b="1" lang="en">
                <a:solidFill>
                  <a:srgbClr val="B31B1B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r>
              <a:rPr lang="en">
                <a:solidFill>
                  <a:srgbClr val="B31B1B"/>
                </a:solidFill>
              </a:rPr>
              <a:t> package?</a:t>
            </a:r>
            <a:endParaRPr>
              <a:solidFill>
                <a:srgbClr val="B31B1B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02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package with one main function: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here()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here()</a:t>
            </a:r>
            <a:r>
              <a:rPr lang="en" sz="1800">
                <a:solidFill>
                  <a:schemeClr val="dk1"/>
                </a:solidFill>
              </a:rPr>
              <a:t> is a wrapper function that helps establish file paths by searching for a file path that </a:t>
            </a:r>
            <a:r>
              <a:rPr i="1" lang="en" sz="1800">
                <a:solidFill>
                  <a:schemeClr val="dk1"/>
                </a:solidFill>
              </a:rPr>
              <a:t>should </a:t>
            </a:r>
            <a:r>
              <a:rPr lang="en" sz="1800">
                <a:solidFill>
                  <a:schemeClr val="dk1"/>
                </a:solidFill>
              </a:rPr>
              <a:t>be your home or “root” directory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See the full heuristics for that decision </a:t>
            </a:r>
            <a:r>
              <a:rPr lang="en" sz="1800" u="sng">
                <a:solidFill>
                  <a:srgbClr val="E87722"/>
                </a:solidFill>
                <a:hlinkClick r:id="rId3"/>
              </a:rPr>
              <a:t>here</a:t>
            </a:r>
            <a:endParaRPr sz="1800">
              <a:solidFill>
                <a:srgbClr val="E877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we need to know for now… </a:t>
            </a:r>
            <a:r>
              <a:rPr b="1" lang="en" sz="1800">
                <a:solidFill>
                  <a:schemeClr val="dk1"/>
                </a:solidFill>
              </a:rPr>
              <a:t>If you have an R Project, it will always locate that R Project as the root directory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is</a:t>
            </a:r>
            <a:r>
              <a:rPr lang="en" sz="1800">
                <a:solidFill>
                  <a:schemeClr val="dk1"/>
                </a:solidFill>
              </a:rPr>
              <a:t> super helpful for RMarkdown reports, because an .Rmd file’s root directory is wherever that .Rmd file is located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823" t="0"/>
          <a:stretch/>
        </p:blipFill>
        <p:spPr>
          <a:xfrm>
            <a:off x="381000" y="3594800"/>
            <a:ext cx="7721451" cy="12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31B1B"/>
                </a:solidFill>
                <a:latin typeface="Courier New"/>
                <a:ea typeface="Courier New"/>
                <a:cs typeface="Courier New"/>
                <a:sym typeface="Courier New"/>
              </a:rPr>
              <a:t>here::here()</a:t>
            </a:r>
            <a:r>
              <a:rPr lang="en">
                <a:solidFill>
                  <a:srgbClr val="B31B1B"/>
                </a:solidFill>
              </a:rPr>
              <a:t> in action</a:t>
            </a:r>
            <a:endParaRPr>
              <a:solidFill>
                <a:srgbClr val="B31B1B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8925"/>
            <a:ext cx="8332775" cy="6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265050" y="2336600"/>
            <a:ext cx="4276500" cy="1258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the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here </a:t>
            </a:r>
            <a:r>
              <a:rPr lang="en"/>
              <a:t>package returns a message letting you know what your working directory has been recognized to be (if you’ve started an R Project, that’s where it defaults!) You can double check that with...</a:t>
            </a:r>
            <a:endParaRPr/>
          </a:p>
        </p:txBody>
      </p:sp>
      <p:cxnSp>
        <p:nvCxnSpPr>
          <p:cNvPr id="115" name="Google Shape;115;p21"/>
          <p:cNvCxnSpPr>
            <a:stCxn id="114" idx="0"/>
          </p:cNvCxnSpPr>
          <p:nvPr/>
        </p:nvCxnSpPr>
        <p:spPr>
          <a:xfrm flipH="1" rot="10800000">
            <a:off x="6403300" y="1895600"/>
            <a:ext cx="283200" cy="441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